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rialle Bold" panose="020B0604020202020204" charset="0"/>
      <p:regular r:id="rId13"/>
    </p:embeddedFont>
    <p:embeddedFont>
      <p:font typeface="Arialle" panose="020B0604020202020204" charset="0"/>
      <p:regular r:id="rId14"/>
    </p:embeddedFont>
    <p:embeddedFont>
      <p:font typeface="Alegreya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hakra Petch Bold" panose="020B0604020202020204" charset="-3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914" y="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1874"/>
            <a:stretch>
              <a:fillRect/>
            </a:stretch>
          </p:blipFill>
          <p:spPr>
            <a:xfrm>
              <a:off x="0" y="6858000"/>
              <a:ext cx="24384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b="70810"/>
            <a:stretch>
              <a:fillRect/>
            </a:stretch>
          </p:blipFill>
          <p:spPr>
            <a:xfrm>
              <a:off x="0" y="0"/>
              <a:ext cx="24384000" cy="7117661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0" y="9607990"/>
            <a:ext cx="18288000" cy="679010"/>
          </a:xfrm>
          <a:prstGeom prst="rect">
            <a:avLst/>
          </a:prstGeom>
          <a:solidFill>
            <a:srgbClr val="B8E0EA">
              <a:alpha val="83922"/>
            </a:srgb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0402" t="21802" b="21802"/>
          <a:stretch>
            <a:fillRect/>
          </a:stretch>
        </p:blipFill>
        <p:spPr>
          <a:xfrm>
            <a:off x="179508" y="9607990"/>
            <a:ext cx="2340608" cy="63102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404252" y="9678072"/>
            <a:ext cx="2853277" cy="48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49"/>
              </a:lnSpc>
            </a:pPr>
            <a:r>
              <a:rPr lang="en-US" sz="1392">
                <a:solidFill>
                  <a:srgbClr val="0F1E3B"/>
                </a:solidFill>
                <a:latin typeface="Chakra Petch Bold"/>
              </a:rPr>
              <a:t>The Journal of Engineering and Exact Sciences - jCEC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26761" r="27136" b="25215"/>
          <a:stretch>
            <a:fillRect/>
          </a:stretch>
        </p:blipFill>
        <p:spPr>
          <a:xfrm>
            <a:off x="16534528" y="9547889"/>
            <a:ext cx="1753472" cy="7893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r="1368" b="7105"/>
          <a:stretch>
            <a:fillRect/>
          </a:stretch>
        </p:blipFill>
        <p:spPr>
          <a:xfrm>
            <a:off x="213339" y="257370"/>
            <a:ext cx="3845166" cy="112040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14359" y="76395"/>
            <a:ext cx="13474634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A3958"/>
                </a:solidFill>
                <a:latin typeface="Alegreya Bold"/>
              </a:rPr>
              <a:t>III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Congresso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Araguaiense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de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Ciências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Exata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,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Tecnológica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e Social </a:t>
            </a:r>
            <a:r>
              <a:rPr lang="en-US" sz="2400" dirty="0" err="1" smtClean="0">
                <a:solidFill>
                  <a:srgbClr val="2A3958"/>
                </a:solidFill>
                <a:latin typeface="Alegreya Bold"/>
              </a:rPr>
              <a:t>Aplicada</a:t>
            </a:r>
            <a:r>
              <a:rPr lang="en-US" sz="2400" dirty="0" smtClean="0">
                <a:solidFill>
                  <a:srgbClr val="2A3958"/>
                </a:solidFill>
                <a:latin typeface="Alegreya Bold"/>
              </a:rPr>
              <a:t> - </a:t>
            </a:r>
            <a:r>
              <a:rPr lang="en-US" sz="2400" dirty="0" err="1" smtClean="0">
                <a:solidFill>
                  <a:srgbClr val="2A3958"/>
                </a:solidFill>
                <a:latin typeface="Alegreya Bold"/>
              </a:rPr>
              <a:t>Conara</a:t>
            </a:r>
            <a:endParaRPr lang="en-US" sz="2400" dirty="0" smtClean="0">
              <a:solidFill>
                <a:srgbClr val="2A3958"/>
              </a:solidFill>
              <a:latin typeface="Alegreya Bold"/>
            </a:endParaRPr>
          </a:p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C3D5D"/>
                </a:solidFill>
                <a:latin typeface="Alegreya Bold"/>
              </a:rPr>
              <a:t>O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papel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das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Universidades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em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um novo tempo: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Reflexões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,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ações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desafios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durante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pós-pandemia</a:t>
            </a:r>
            <a:endParaRPr lang="en-US" sz="2400" dirty="0">
              <a:solidFill>
                <a:srgbClr val="2C3D5D"/>
              </a:solidFill>
              <a:latin typeface="Alegreya Bold"/>
            </a:endParaRPr>
          </a:p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C3D5D"/>
                </a:solidFill>
                <a:latin typeface="Alegreya Bold"/>
              </a:rPr>
              <a:t>Santana do 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Araguaia, </a:t>
            </a:r>
            <a:r>
              <a:rPr lang="en-US" sz="2400" dirty="0" err="1" smtClean="0">
                <a:solidFill>
                  <a:srgbClr val="2C3D5D"/>
                </a:solidFill>
                <a:latin typeface="Alegreya Bold"/>
              </a:rPr>
              <a:t>Pará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, 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29 de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novembro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a 03 de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dezembro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de 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2021</a:t>
            </a:r>
            <a:endParaRPr lang="en-US" sz="2400" dirty="0">
              <a:solidFill>
                <a:srgbClr val="2C3D5D"/>
              </a:solidFill>
              <a:latin typeface="Alegrey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42586" y="3350256"/>
            <a:ext cx="14314943" cy="4695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Arialle Bold"/>
              </a:rPr>
              <a:t>O título do artigo ou resumo expandido deve ser escrito em português, Arial, tamanho 45, negrito, centralizado.</a:t>
            </a:r>
          </a:p>
          <a:p>
            <a:pPr algn="ctr">
              <a:lnSpc>
                <a:spcPts val="4846"/>
              </a:lnSpc>
              <a:spcBef>
                <a:spcPct val="0"/>
              </a:spcBef>
            </a:pPr>
            <a:endParaRPr lang="en-US" sz="5000">
              <a:solidFill>
                <a:srgbClr val="000000"/>
              </a:solidFill>
              <a:latin typeface="Arialle Bold"/>
            </a:endParaRP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Arialle Bold"/>
              </a:rPr>
              <a:t>Eixo temático: curso e tema submetido (arial, tamanho 26, centralizado)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endParaRPr lang="en-US" sz="2600">
              <a:solidFill>
                <a:srgbClr val="000000"/>
              </a:solidFill>
              <a:latin typeface="Arialle Bold"/>
            </a:endParaRP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Arialle Bold"/>
              </a:rPr>
              <a:t>SOBRENOME, Nome¹; SOBRENOME, Nome²; SOBRENOME, Nome³; SOBRENOME, Nome4.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1874"/>
            <a:stretch>
              <a:fillRect/>
            </a:stretch>
          </p:blipFill>
          <p:spPr>
            <a:xfrm>
              <a:off x="0" y="6858000"/>
              <a:ext cx="24384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b="70810"/>
            <a:stretch>
              <a:fillRect/>
            </a:stretch>
          </p:blipFill>
          <p:spPr>
            <a:xfrm>
              <a:off x="0" y="0"/>
              <a:ext cx="24384000" cy="7117661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0" y="9607990"/>
            <a:ext cx="18288000" cy="679010"/>
          </a:xfrm>
          <a:prstGeom prst="rect">
            <a:avLst/>
          </a:prstGeom>
          <a:solidFill>
            <a:srgbClr val="B8E0EA">
              <a:alpha val="83922"/>
            </a:srgb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0402" t="21802" b="21802"/>
          <a:stretch>
            <a:fillRect/>
          </a:stretch>
        </p:blipFill>
        <p:spPr>
          <a:xfrm>
            <a:off x="179508" y="9607990"/>
            <a:ext cx="2340608" cy="63102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404252" y="9678072"/>
            <a:ext cx="2853277" cy="48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49"/>
              </a:lnSpc>
            </a:pPr>
            <a:r>
              <a:rPr lang="en-US" sz="1392">
                <a:solidFill>
                  <a:srgbClr val="0F1E3B"/>
                </a:solidFill>
                <a:latin typeface="Chakra Petch Bold"/>
              </a:rPr>
              <a:t>The Journal of Engineering and Exact Sciences - jCEC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26761" r="27136" b="25215"/>
          <a:stretch>
            <a:fillRect/>
          </a:stretch>
        </p:blipFill>
        <p:spPr>
          <a:xfrm>
            <a:off x="16534528" y="9547889"/>
            <a:ext cx="1753472" cy="78932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135922" y="2113554"/>
            <a:ext cx="13474634" cy="69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A3958"/>
                </a:solidFill>
                <a:latin typeface="Arialle Bold"/>
              </a:rPr>
              <a:t>CONCLUSÕES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6257" y="3523254"/>
            <a:ext cx="13474634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2A3958"/>
                </a:solidFill>
                <a:latin typeface="Arialle Bold"/>
              </a:rPr>
              <a:t>QUANDO UTILIZAR TEXTO NOS SLIDES: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2A3958"/>
                </a:solidFill>
                <a:latin typeface="Arialle Bold"/>
              </a:rPr>
              <a:t>- FONTE ARIAL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2A3958"/>
                </a:solidFill>
                <a:latin typeface="Arialle Bold"/>
              </a:rPr>
              <a:t>- TAMANHO 24 (TAMANHO MÍNIMO).</a:t>
            </a: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5"/>
          <a:srcRect r="1368" b="7105"/>
          <a:stretch>
            <a:fillRect/>
          </a:stretch>
        </p:blipFill>
        <p:spPr>
          <a:xfrm>
            <a:off x="213339" y="257370"/>
            <a:ext cx="3845166" cy="1120408"/>
          </a:xfrm>
          <a:prstGeom prst="rect">
            <a:avLst/>
          </a:prstGeom>
        </p:spPr>
      </p:pic>
      <p:sp>
        <p:nvSpPr>
          <p:cNvPr id="16" name="TextBox 10"/>
          <p:cNvSpPr txBox="1"/>
          <p:nvPr/>
        </p:nvSpPr>
        <p:spPr>
          <a:xfrm>
            <a:off x="4414359" y="76395"/>
            <a:ext cx="13474634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A3958"/>
                </a:solidFill>
                <a:latin typeface="Alegreya Bold"/>
              </a:rPr>
              <a:t>III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Congresso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Araguaiense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de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Ciências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Exata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,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Tecnológica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e Social </a:t>
            </a:r>
            <a:r>
              <a:rPr lang="en-US" sz="2400" dirty="0" err="1" smtClean="0">
                <a:solidFill>
                  <a:srgbClr val="2A3958"/>
                </a:solidFill>
                <a:latin typeface="Alegreya Bold"/>
              </a:rPr>
              <a:t>Aplicada</a:t>
            </a:r>
            <a:r>
              <a:rPr lang="en-US" sz="2400" dirty="0" smtClean="0">
                <a:solidFill>
                  <a:srgbClr val="2A3958"/>
                </a:solidFill>
                <a:latin typeface="Alegreya Bold"/>
              </a:rPr>
              <a:t> - </a:t>
            </a:r>
            <a:r>
              <a:rPr lang="en-US" sz="2400" dirty="0" err="1" smtClean="0">
                <a:solidFill>
                  <a:srgbClr val="2A3958"/>
                </a:solidFill>
                <a:latin typeface="Alegreya Bold"/>
              </a:rPr>
              <a:t>Conara</a:t>
            </a:r>
            <a:endParaRPr lang="en-US" sz="2400" dirty="0" smtClean="0">
              <a:solidFill>
                <a:srgbClr val="2A3958"/>
              </a:solidFill>
              <a:latin typeface="Alegreya Bold"/>
            </a:endParaRPr>
          </a:p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C3D5D"/>
                </a:solidFill>
                <a:latin typeface="Alegreya Bold"/>
              </a:rPr>
              <a:t>O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papel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das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Universidades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em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um novo tempo: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Reflexões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,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ações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desafios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durante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pós-pandemia</a:t>
            </a:r>
            <a:endParaRPr lang="en-US" sz="2400" dirty="0">
              <a:solidFill>
                <a:srgbClr val="2C3D5D"/>
              </a:solidFill>
              <a:latin typeface="Alegreya Bold"/>
            </a:endParaRPr>
          </a:p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C3D5D"/>
                </a:solidFill>
                <a:latin typeface="Alegreya Bold"/>
              </a:rPr>
              <a:t>Santana do 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Araguaia, </a:t>
            </a:r>
            <a:r>
              <a:rPr lang="en-US" sz="2400" dirty="0" err="1" smtClean="0">
                <a:solidFill>
                  <a:srgbClr val="2C3D5D"/>
                </a:solidFill>
                <a:latin typeface="Alegreya Bold"/>
              </a:rPr>
              <a:t>Pará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, 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29 de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novembro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a 03 de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dezembro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de 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2021</a:t>
            </a:r>
            <a:endParaRPr lang="en-US" sz="2400" dirty="0">
              <a:solidFill>
                <a:srgbClr val="2C3D5D"/>
              </a:solidFill>
              <a:latin typeface="Alegreya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1874"/>
            <a:stretch>
              <a:fillRect/>
            </a:stretch>
          </p:blipFill>
          <p:spPr>
            <a:xfrm>
              <a:off x="0" y="6858000"/>
              <a:ext cx="24384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b="70810"/>
            <a:stretch>
              <a:fillRect/>
            </a:stretch>
          </p:blipFill>
          <p:spPr>
            <a:xfrm>
              <a:off x="0" y="0"/>
              <a:ext cx="24384000" cy="7117661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0" y="9607990"/>
            <a:ext cx="18288000" cy="679010"/>
          </a:xfrm>
          <a:prstGeom prst="rect">
            <a:avLst/>
          </a:prstGeom>
          <a:solidFill>
            <a:srgbClr val="B8E0EA">
              <a:alpha val="83922"/>
            </a:srgb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0402" t="21802" b="21802"/>
          <a:stretch>
            <a:fillRect/>
          </a:stretch>
        </p:blipFill>
        <p:spPr>
          <a:xfrm>
            <a:off x="179508" y="9607990"/>
            <a:ext cx="2340608" cy="63102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404252" y="9678072"/>
            <a:ext cx="2853277" cy="48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49"/>
              </a:lnSpc>
            </a:pPr>
            <a:r>
              <a:rPr lang="en-US" sz="1392">
                <a:solidFill>
                  <a:srgbClr val="0F1E3B"/>
                </a:solidFill>
                <a:latin typeface="Chakra Petch Bold"/>
              </a:rPr>
              <a:t>The Journal of Engineering and Exact Sciences - jCEC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26761" r="27136" b="25215"/>
          <a:stretch>
            <a:fillRect/>
          </a:stretch>
        </p:blipFill>
        <p:spPr>
          <a:xfrm>
            <a:off x="16534528" y="9547889"/>
            <a:ext cx="1753472" cy="78932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135922" y="2113554"/>
            <a:ext cx="13474634" cy="69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A3958"/>
                </a:solidFill>
                <a:latin typeface="Arialle Bold"/>
              </a:rPr>
              <a:t>REFERÊNCIAS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6257" y="3523254"/>
            <a:ext cx="13474634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2A3958"/>
                </a:solidFill>
                <a:latin typeface="Arialle Bold"/>
              </a:rPr>
              <a:t>QUANDO UTILIZAR TEXTO NOS SLIDES: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2A3958"/>
                </a:solidFill>
                <a:latin typeface="Arialle Bold"/>
              </a:rPr>
              <a:t>- FONTE ARIAL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2A3958"/>
                </a:solidFill>
                <a:latin typeface="Arialle Bold"/>
              </a:rPr>
              <a:t>- TAMANHO 24 (TAMANHO MÍNIMO).</a:t>
            </a: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5"/>
          <a:srcRect r="1368" b="7105"/>
          <a:stretch>
            <a:fillRect/>
          </a:stretch>
        </p:blipFill>
        <p:spPr>
          <a:xfrm>
            <a:off x="213339" y="257370"/>
            <a:ext cx="3845166" cy="1120408"/>
          </a:xfrm>
          <a:prstGeom prst="rect">
            <a:avLst/>
          </a:prstGeom>
        </p:spPr>
      </p:pic>
      <p:sp>
        <p:nvSpPr>
          <p:cNvPr id="16" name="TextBox 10"/>
          <p:cNvSpPr txBox="1"/>
          <p:nvPr/>
        </p:nvSpPr>
        <p:spPr>
          <a:xfrm>
            <a:off x="4414359" y="76395"/>
            <a:ext cx="13474634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A3958"/>
                </a:solidFill>
                <a:latin typeface="Alegreya Bold"/>
              </a:rPr>
              <a:t>III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Congresso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Araguaiense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de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Ciências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Exata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,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Tecnológica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e Social </a:t>
            </a:r>
            <a:r>
              <a:rPr lang="en-US" sz="2400" dirty="0" err="1" smtClean="0">
                <a:solidFill>
                  <a:srgbClr val="2A3958"/>
                </a:solidFill>
                <a:latin typeface="Alegreya Bold"/>
              </a:rPr>
              <a:t>Aplicada</a:t>
            </a:r>
            <a:r>
              <a:rPr lang="en-US" sz="2400" dirty="0" smtClean="0">
                <a:solidFill>
                  <a:srgbClr val="2A3958"/>
                </a:solidFill>
                <a:latin typeface="Alegreya Bold"/>
              </a:rPr>
              <a:t> - </a:t>
            </a:r>
            <a:r>
              <a:rPr lang="en-US" sz="2400" dirty="0" err="1" smtClean="0">
                <a:solidFill>
                  <a:srgbClr val="2A3958"/>
                </a:solidFill>
                <a:latin typeface="Alegreya Bold"/>
              </a:rPr>
              <a:t>Conara</a:t>
            </a:r>
            <a:endParaRPr lang="en-US" sz="2400" dirty="0" smtClean="0">
              <a:solidFill>
                <a:srgbClr val="2A3958"/>
              </a:solidFill>
              <a:latin typeface="Alegreya Bold"/>
            </a:endParaRPr>
          </a:p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C3D5D"/>
                </a:solidFill>
                <a:latin typeface="Alegreya Bold"/>
              </a:rPr>
              <a:t>O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papel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das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Universidades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em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um novo tempo: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Reflexões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,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ações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desafios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durante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pós-pandemia</a:t>
            </a:r>
            <a:endParaRPr lang="en-US" sz="2400" dirty="0">
              <a:solidFill>
                <a:srgbClr val="2C3D5D"/>
              </a:solidFill>
              <a:latin typeface="Alegreya Bold"/>
            </a:endParaRPr>
          </a:p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C3D5D"/>
                </a:solidFill>
                <a:latin typeface="Alegreya Bold"/>
              </a:rPr>
              <a:t>Santana do 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Araguaia, </a:t>
            </a:r>
            <a:r>
              <a:rPr lang="en-US" sz="2400" dirty="0" err="1" smtClean="0">
                <a:solidFill>
                  <a:srgbClr val="2C3D5D"/>
                </a:solidFill>
                <a:latin typeface="Alegreya Bold"/>
              </a:rPr>
              <a:t>Pará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, 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29 de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novembro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a 03 de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dezembro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de 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2021</a:t>
            </a:r>
            <a:endParaRPr lang="en-US" sz="2400" dirty="0">
              <a:solidFill>
                <a:srgbClr val="2C3D5D"/>
              </a:solidFill>
              <a:latin typeface="Alegreya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1874"/>
            <a:stretch>
              <a:fillRect/>
            </a:stretch>
          </p:blipFill>
          <p:spPr>
            <a:xfrm>
              <a:off x="0" y="6858000"/>
              <a:ext cx="24384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b="70810"/>
            <a:stretch>
              <a:fillRect/>
            </a:stretch>
          </p:blipFill>
          <p:spPr>
            <a:xfrm>
              <a:off x="0" y="0"/>
              <a:ext cx="24384000" cy="7117661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0" y="9607990"/>
            <a:ext cx="18288000" cy="679010"/>
          </a:xfrm>
          <a:prstGeom prst="rect">
            <a:avLst/>
          </a:prstGeom>
          <a:solidFill>
            <a:srgbClr val="B8E0EA">
              <a:alpha val="83922"/>
            </a:srgb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0402" t="21802" b="21802"/>
          <a:stretch>
            <a:fillRect/>
          </a:stretch>
        </p:blipFill>
        <p:spPr>
          <a:xfrm>
            <a:off x="179508" y="9607990"/>
            <a:ext cx="2340608" cy="63102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404252" y="9678072"/>
            <a:ext cx="2853277" cy="48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49"/>
              </a:lnSpc>
            </a:pPr>
            <a:r>
              <a:rPr lang="en-US" sz="1392">
                <a:solidFill>
                  <a:srgbClr val="0F1E3B"/>
                </a:solidFill>
                <a:latin typeface="Chakra Petch Bold"/>
              </a:rPr>
              <a:t>The Journal of Engineering and Exact Sciences - jCEC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26761" r="27136" b="25215"/>
          <a:stretch>
            <a:fillRect/>
          </a:stretch>
        </p:blipFill>
        <p:spPr>
          <a:xfrm>
            <a:off x="16534528" y="9547889"/>
            <a:ext cx="1753472" cy="78932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135922" y="2113554"/>
            <a:ext cx="13474634" cy="69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A3958"/>
                </a:solidFill>
                <a:latin typeface="Arialle Bold"/>
              </a:rPr>
              <a:t>INTRODUÇÃO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6257" y="3523254"/>
            <a:ext cx="13474634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2A3958"/>
                </a:solidFill>
                <a:latin typeface="Arialle Bold"/>
              </a:rPr>
              <a:t>QUANDO UTILIZAR TEXTO NOS SLIDES: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2A3958"/>
                </a:solidFill>
                <a:latin typeface="Arialle Bold"/>
              </a:rPr>
              <a:t>- FONTE ARIAL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2A3958"/>
                </a:solidFill>
                <a:latin typeface="Arialle Bold"/>
              </a:rPr>
              <a:t>- TAMANHO 24 (TAMANHO MÍNIMO).</a:t>
            </a: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5"/>
          <a:srcRect r="1368" b="7105"/>
          <a:stretch>
            <a:fillRect/>
          </a:stretch>
        </p:blipFill>
        <p:spPr>
          <a:xfrm>
            <a:off x="213339" y="257370"/>
            <a:ext cx="3845166" cy="1120408"/>
          </a:xfrm>
          <a:prstGeom prst="rect">
            <a:avLst/>
          </a:prstGeom>
        </p:spPr>
      </p:pic>
      <p:sp>
        <p:nvSpPr>
          <p:cNvPr id="16" name="TextBox 10"/>
          <p:cNvSpPr txBox="1"/>
          <p:nvPr/>
        </p:nvSpPr>
        <p:spPr>
          <a:xfrm>
            <a:off x="4414359" y="76395"/>
            <a:ext cx="13474634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A3958"/>
                </a:solidFill>
                <a:latin typeface="Alegreya Bold"/>
              </a:rPr>
              <a:t>III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Congresso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Araguaiense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de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Ciências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Exata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,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Tecnológica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e Social </a:t>
            </a:r>
            <a:r>
              <a:rPr lang="en-US" sz="2400" dirty="0" err="1" smtClean="0">
                <a:solidFill>
                  <a:srgbClr val="2A3958"/>
                </a:solidFill>
                <a:latin typeface="Alegreya Bold"/>
              </a:rPr>
              <a:t>Aplicada</a:t>
            </a:r>
            <a:r>
              <a:rPr lang="en-US" sz="2400" dirty="0" smtClean="0">
                <a:solidFill>
                  <a:srgbClr val="2A3958"/>
                </a:solidFill>
                <a:latin typeface="Alegreya Bold"/>
              </a:rPr>
              <a:t> - </a:t>
            </a:r>
            <a:r>
              <a:rPr lang="en-US" sz="2400" dirty="0" err="1" smtClean="0">
                <a:solidFill>
                  <a:srgbClr val="2A3958"/>
                </a:solidFill>
                <a:latin typeface="Alegreya Bold"/>
              </a:rPr>
              <a:t>Conara</a:t>
            </a:r>
            <a:endParaRPr lang="en-US" sz="2400" dirty="0" smtClean="0">
              <a:solidFill>
                <a:srgbClr val="2A3958"/>
              </a:solidFill>
              <a:latin typeface="Alegreya Bold"/>
            </a:endParaRPr>
          </a:p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C3D5D"/>
                </a:solidFill>
                <a:latin typeface="Alegreya Bold"/>
              </a:rPr>
              <a:t>O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papel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das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Universidades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em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um novo tempo: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Reflexões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,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ações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desafios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durante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pós-pandemia</a:t>
            </a:r>
            <a:endParaRPr lang="en-US" sz="2400" dirty="0">
              <a:solidFill>
                <a:srgbClr val="2C3D5D"/>
              </a:solidFill>
              <a:latin typeface="Alegreya Bold"/>
            </a:endParaRPr>
          </a:p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C3D5D"/>
                </a:solidFill>
                <a:latin typeface="Alegreya Bold"/>
              </a:rPr>
              <a:t>Santana do 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Araguaia, </a:t>
            </a:r>
            <a:r>
              <a:rPr lang="en-US" sz="2400" dirty="0" err="1" smtClean="0">
                <a:solidFill>
                  <a:srgbClr val="2C3D5D"/>
                </a:solidFill>
                <a:latin typeface="Alegreya Bold"/>
              </a:rPr>
              <a:t>Pará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, 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29 de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novembro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a 03 de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dezembro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de 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2021</a:t>
            </a:r>
            <a:endParaRPr lang="en-US" sz="2400" dirty="0">
              <a:solidFill>
                <a:srgbClr val="2C3D5D"/>
              </a:solidFill>
              <a:latin typeface="Alegreya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1874"/>
            <a:stretch>
              <a:fillRect/>
            </a:stretch>
          </p:blipFill>
          <p:spPr>
            <a:xfrm>
              <a:off x="0" y="6858000"/>
              <a:ext cx="24384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b="70810"/>
            <a:stretch>
              <a:fillRect/>
            </a:stretch>
          </p:blipFill>
          <p:spPr>
            <a:xfrm>
              <a:off x="0" y="0"/>
              <a:ext cx="24384000" cy="7117661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0" y="9607990"/>
            <a:ext cx="18288000" cy="679010"/>
          </a:xfrm>
          <a:prstGeom prst="rect">
            <a:avLst/>
          </a:prstGeom>
          <a:solidFill>
            <a:srgbClr val="B8E0EA">
              <a:alpha val="83922"/>
            </a:srgb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0402" t="21802" b="21802"/>
          <a:stretch>
            <a:fillRect/>
          </a:stretch>
        </p:blipFill>
        <p:spPr>
          <a:xfrm>
            <a:off x="179508" y="9607990"/>
            <a:ext cx="2340608" cy="63102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404252" y="9678072"/>
            <a:ext cx="2853277" cy="48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49"/>
              </a:lnSpc>
            </a:pPr>
            <a:r>
              <a:rPr lang="en-US" sz="1392">
                <a:solidFill>
                  <a:srgbClr val="0F1E3B"/>
                </a:solidFill>
                <a:latin typeface="Chakra Petch Bold"/>
              </a:rPr>
              <a:t>The Journal of Engineering and Exact Sciences - jCEC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26761" r="27136" b="25215"/>
          <a:stretch>
            <a:fillRect/>
          </a:stretch>
        </p:blipFill>
        <p:spPr>
          <a:xfrm>
            <a:off x="16534528" y="9547889"/>
            <a:ext cx="1753472" cy="78932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135922" y="2113554"/>
            <a:ext cx="13474634" cy="69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A3958"/>
                </a:solidFill>
                <a:latin typeface="Arialle Bold"/>
              </a:rPr>
              <a:t>REFERENCIAL TEÓRICO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6257" y="3523254"/>
            <a:ext cx="13474634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2A3958"/>
                </a:solidFill>
                <a:latin typeface="Arialle Bold"/>
              </a:rPr>
              <a:t>QUANDO UTILIZAR TEXTO NOS SLIDES: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2A3958"/>
                </a:solidFill>
                <a:latin typeface="Arialle Bold"/>
              </a:rPr>
              <a:t>- FONTE ARIAL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2A3958"/>
                </a:solidFill>
                <a:latin typeface="Arialle Bold"/>
              </a:rPr>
              <a:t>- TAMANHO 24 (TAMANHO MÍNIMO).</a:t>
            </a: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5"/>
          <a:srcRect r="1368" b="7105"/>
          <a:stretch>
            <a:fillRect/>
          </a:stretch>
        </p:blipFill>
        <p:spPr>
          <a:xfrm>
            <a:off x="213339" y="257370"/>
            <a:ext cx="3845166" cy="1120408"/>
          </a:xfrm>
          <a:prstGeom prst="rect">
            <a:avLst/>
          </a:prstGeom>
        </p:spPr>
      </p:pic>
      <p:sp>
        <p:nvSpPr>
          <p:cNvPr id="16" name="TextBox 10"/>
          <p:cNvSpPr txBox="1"/>
          <p:nvPr/>
        </p:nvSpPr>
        <p:spPr>
          <a:xfrm>
            <a:off x="4414359" y="76395"/>
            <a:ext cx="13474634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A3958"/>
                </a:solidFill>
                <a:latin typeface="Alegreya Bold"/>
              </a:rPr>
              <a:t>III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Congresso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Araguaiense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de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Ciências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Exata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,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Tecnológica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e Social </a:t>
            </a:r>
            <a:r>
              <a:rPr lang="en-US" sz="2400" dirty="0" err="1" smtClean="0">
                <a:solidFill>
                  <a:srgbClr val="2A3958"/>
                </a:solidFill>
                <a:latin typeface="Alegreya Bold"/>
              </a:rPr>
              <a:t>Aplicada</a:t>
            </a:r>
            <a:r>
              <a:rPr lang="en-US" sz="2400" dirty="0" smtClean="0">
                <a:solidFill>
                  <a:srgbClr val="2A3958"/>
                </a:solidFill>
                <a:latin typeface="Alegreya Bold"/>
              </a:rPr>
              <a:t> - </a:t>
            </a:r>
            <a:r>
              <a:rPr lang="en-US" sz="2400" dirty="0" err="1" smtClean="0">
                <a:solidFill>
                  <a:srgbClr val="2A3958"/>
                </a:solidFill>
                <a:latin typeface="Alegreya Bold"/>
              </a:rPr>
              <a:t>Conara</a:t>
            </a:r>
            <a:endParaRPr lang="en-US" sz="2400" dirty="0" smtClean="0">
              <a:solidFill>
                <a:srgbClr val="2A3958"/>
              </a:solidFill>
              <a:latin typeface="Alegreya Bold"/>
            </a:endParaRPr>
          </a:p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C3D5D"/>
                </a:solidFill>
                <a:latin typeface="Alegreya Bold"/>
              </a:rPr>
              <a:t>O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papel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das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Universidades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em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um novo tempo: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Reflexões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,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ações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desafios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durante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pós-pandemia</a:t>
            </a:r>
            <a:endParaRPr lang="en-US" sz="2400" dirty="0">
              <a:solidFill>
                <a:srgbClr val="2C3D5D"/>
              </a:solidFill>
              <a:latin typeface="Alegreya Bold"/>
            </a:endParaRPr>
          </a:p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C3D5D"/>
                </a:solidFill>
                <a:latin typeface="Alegreya Bold"/>
              </a:rPr>
              <a:t>Santana do 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Araguaia, </a:t>
            </a:r>
            <a:r>
              <a:rPr lang="en-US" sz="2400" dirty="0" err="1" smtClean="0">
                <a:solidFill>
                  <a:srgbClr val="2C3D5D"/>
                </a:solidFill>
                <a:latin typeface="Alegreya Bold"/>
              </a:rPr>
              <a:t>Pará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, 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29 de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novembro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a 03 de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dezembro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de 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2021</a:t>
            </a:r>
            <a:endParaRPr lang="en-US" sz="2400" dirty="0">
              <a:solidFill>
                <a:srgbClr val="2C3D5D"/>
              </a:solidFill>
              <a:latin typeface="Alegreya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1874"/>
            <a:stretch>
              <a:fillRect/>
            </a:stretch>
          </p:blipFill>
          <p:spPr>
            <a:xfrm>
              <a:off x="0" y="6858000"/>
              <a:ext cx="24384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b="70810"/>
            <a:stretch>
              <a:fillRect/>
            </a:stretch>
          </p:blipFill>
          <p:spPr>
            <a:xfrm>
              <a:off x="0" y="0"/>
              <a:ext cx="24384000" cy="7117661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0" y="9607990"/>
            <a:ext cx="18288000" cy="679010"/>
          </a:xfrm>
          <a:prstGeom prst="rect">
            <a:avLst/>
          </a:prstGeom>
          <a:solidFill>
            <a:srgbClr val="B8E0EA">
              <a:alpha val="83922"/>
            </a:srgb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0402" t="21802" b="21802"/>
          <a:stretch>
            <a:fillRect/>
          </a:stretch>
        </p:blipFill>
        <p:spPr>
          <a:xfrm>
            <a:off x="179508" y="9607990"/>
            <a:ext cx="2340608" cy="63102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404252" y="9678072"/>
            <a:ext cx="2853277" cy="48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49"/>
              </a:lnSpc>
            </a:pPr>
            <a:r>
              <a:rPr lang="en-US" sz="1392">
                <a:solidFill>
                  <a:srgbClr val="0F1E3B"/>
                </a:solidFill>
                <a:latin typeface="Chakra Petch Bold"/>
              </a:rPr>
              <a:t>The Journal of Engineering and Exact Sciences - jCEC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26761" r="27136" b="25215"/>
          <a:stretch>
            <a:fillRect/>
          </a:stretch>
        </p:blipFill>
        <p:spPr>
          <a:xfrm>
            <a:off x="16534528" y="9547889"/>
            <a:ext cx="1753472" cy="78932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135922" y="2113554"/>
            <a:ext cx="13474634" cy="69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A3958"/>
                </a:solidFill>
                <a:latin typeface="Arialle Bold"/>
              </a:rPr>
              <a:t>METODOLOGIA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6257" y="3523254"/>
            <a:ext cx="13474634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2A3958"/>
                </a:solidFill>
                <a:latin typeface="Arialle Bold"/>
              </a:rPr>
              <a:t>QUANDO UTILIZAR TEXTO NOS SLIDES: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2A3958"/>
                </a:solidFill>
                <a:latin typeface="Arialle Bold"/>
              </a:rPr>
              <a:t>- FONTE ARIAL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2A3958"/>
                </a:solidFill>
                <a:latin typeface="Arialle Bold"/>
              </a:rPr>
              <a:t>- TAMANHO 24 (TAMANHO MÍNIMO).</a:t>
            </a: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5"/>
          <a:srcRect r="1368" b="7105"/>
          <a:stretch>
            <a:fillRect/>
          </a:stretch>
        </p:blipFill>
        <p:spPr>
          <a:xfrm>
            <a:off x="213339" y="257370"/>
            <a:ext cx="3845166" cy="1120408"/>
          </a:xfrm>
          <a:prstGeom prst="rect">
            <a:avLst/>
          </a:prstGeom>
        </p:spPr>
      </p:pic>
      <p:sp>
        <p:nvSpPr>
          <p:cNvPr id="16" name="TextBox 10"/>
          <p:cNvSpPr txBox="1"/>
          <p:nvPr/>
        </p:nvSpPr>
        <p:spPr>
          <a:xfrm>
            <a:off x="4414359" y="76395"/>
            <a:ext cx="13474634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A3958"/>
                </a:solidFill>
                <a:latin typeface="Alegreya Bold"/>
              </a:rPr>
              <a:t>III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Congresso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Araguaiense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de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Ciências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Exata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,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Tecnológica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e Social </a:t>
            </a:r>
            <a:r>
              <a:rPr lang="en-US" sz="2400" dirty="0" err="1" smtClean="0">
                <a:solidFill>
                  <a:srgbClr val="2A3958"/>
                </a:solidFill>
                <a:latin typeface="Alegreya Bold"/>
              </a:rPr>
              <a:t>Aplicada</a:t>
            </a:r>
            <a:r>
              <a:rPr lang="en-US" sz="2400" dirty="0" smtClean="0">
                <a:solidFill>
                  <a:srgbClr val="2A3958"/>
                </a:solidFill>
                <a:latin typeface="Alegreya Bold"/>
              </a:rPr>
              <a:t> - </a:t>
            </a:r>
            <a:r>
              <a:rPr lang="en-US" sz="2400" dirty="0" err="1" smtClean="0">
                <a:solidFill>
                  <a:srgbClr val="2A3958"/>
                </a:solidFill>
                <a:latin typeface="Alegreya Bold"/>
              </a:rPr>
              <a:t>Conara</a:t>
            </a:r>
            <a:endParaRPr lang="en-US" sz="2400" dirty="0" smtClean="0">
              <a:solidFill>
                <a:srgbClr val="2A3958"/>
              </a:solidFill>
              <a:latin typeface="Alegreya Bold"/>
            </a:endParaRPr>
          </a:p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C3D5D"/>
                </a:solidFill>
                <a:latin typeface="Alegreya Bold"/>
              </a:rPr>
              <a:t>O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papel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das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Universidades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em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um novo tempo: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Reflexões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,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ações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desafios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durante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pós-pandemia</a:t>
            </a:r>
            <a:endParaRPr lang="en-US" sz="2400" dirty="0">
              <a:solidFill>
                <a:srgbClr val="2C3D5D"/>
              </a:solidFill>
              <a:latin typeface="Alegreya Bold"/>
            </a:endParaRPr>
          </a:p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C3D5D"/>
                </a:solidFill>
                <a:latin typeface="Alegreya Bold"/>
              </a:rPr>
              <a:t>Santana do 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Araguaia, </a:t>
            </a:r>
            <a:r>
              <a:rPr lang="en-US" sz="2400" dirty="0" err="1" smtClean="0">
                <a:solidFill>
                  <a:srgbClr val="2C3D5D"/>
                </a:solidFill>
                <a:latin typeface="Alegreya Bold"/>
              </a:rPr>
              <a:t>Pará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, 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29 de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novembro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a 03 de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dezembro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de 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2021</a:t>
            </a:r>
            <a:endParaRPr lang="en-US" sz="2400" dirty="0">
              <a:solidFill>
                <a:srgbClr val="2C3D5D"/>
              </a:solidFill>
              <a:latin typeface="Alegreya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1874"/>
            <a:stretch>
              <a:fillRect/>
            </a:stretch>
          </p:blipFill>
          <p:spPr>
            <a:xfrm>
              <a:off x="0" y="6858000"/>
              <a:ext cx="24384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b="70810"/>
            <a:stretch>
              <a:fillRect/>
            </a:stretch>
          </p:blipFill>
          <p:spPr>
            <a:xfrm>
              <a:off x="0" y="0"/>
              <a:ext cx="24384000" cy="7117661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0" y="9607990"/>
            <a:ext cx="18288000" cy="679010"/>
          </a:xfrm>
          <a:prstGeom prst="rect">
            <a:avLst/>
          </a:prstGeom>
          <a:solidFill>
            <a:srgbClr val="B8E0EA">
              <a:alpha val="83922"/>
            </a:srgb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0402" t="21802" b="21802"/>
          <a:stretch>
            <a:fillRect/>
          </a:stretch>
        </p:blipFill>
        <p:spPr>
          <a:xfrm>
            <a:off x="179508" y="9607990"/>
            <a:ext cx="2340608" cy="6310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26761" r="27136" b="25215"/>
          <a:stretch>
            <a:fillRect/>
          </a:stretch>
        </p:blipFill>
        <p:spPr>
          <a:xfrm>
            <a:off x="16534528" y="9547889"/>
            <a:ext cx="1753472" cy="78932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404252" y="9678072"/>
            <a:ext cx="2853277" cy="48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49"/>
              </a:lnSpc>
            </a:pPr>
            <a:r>
              <a:rPr lang="en-US" sz="1392">
                <a:solidFill>
                  <a:srgbClr val="0F1E3B"/>
                </a:solidFill>
                <a:latin typeface="Chakra Petch Bold"/>
              </a:rPr>
              <a:t>The Journal of Engineering and Exact Sciences - jCEC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35922" y="2113554"/>
            <a:ext cx="13474634" cy="69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A3958"/>
                </a:solidFill>
                <a:latin typeface="Arialle Bold"/>
              </a:rPr>
              <a:t>RESULTADOS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6257" y="3523254"/>
            <a:ext cx="13474634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2A3958"/>
                </a:solidFill>
                <a:latin typeface="Arialle Bold"/>
              </a:rPr>
              <a:t>QUANDO UTILIZAR TEXTO NOS SLIDES: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2A3958"/>
                </a:solidFill>
                <a:latin typeface="Arialle Bold"/>
              </a:rPr>
              <a:t>- FONTE ARIAL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2A3958"/>
                </a:solidFill>
                <a:latin typeface="Arialle Bold"/>
              </a:rPr>
              <a:t>- TAMANHO 24 (TAMANHO MÍNIMO).</a:t>
            </a: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5"/>
          <a:srcRect r="1368" b="7105"/>
          <a:stretch>
            <a:fillRect/>
          </a:stretch>
        </p:blipFill>
        <p:spPr>
          <a:xfrm>
            <a:off x="213339" y="257370"/>
            <a:ext cx="3845166" cy="1120408"/>
          </a:xfrm>
          <a:prstGeom prst="rect">
            <a:avLst/>
          </a:prstGeom>
        </p:spPr>
      </p:pic>
      <p:sp>
        <p:nvSpPr>
          <p:cNvPr id="16" name="TextBox 10"/>
          <p:cNvSpPr txBox="1"/>
          <p:nvPr/>
        </p:nvSpPr>
        <p:spPr>
          <a:xfrm>
            <a:off x="4414359" y="76395"/>
            <a:ext cx="13474634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A3958"/>
                </a:solidFill>
                <a:latin typeface="Alegreya Bold"/>
              </a:rPr>
              <a:t>III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Congresso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Araguaiense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de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Ciências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Exata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,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Tecnológica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e Social </a:t>
            </a:r>
            <a:r>
              <a:rPr lang="en-US" sz="2400" dirty="0" err="1" smtClean="0">
                <a:solidFill>
                  <a:srgbClr val="2A3958"/>
                </a:solidFill>
                <a:latin typeface="Alegreya Bold"/>
              </a:rPr>
              <a:t>Aplicada</a:t>
            </a:r>
            <a:r>
              <a:rPr lang="en-US" sz="2400" dirty="0" smtClean="0">
                <a:solidFill>
                  <a:srgbClr val="2A3958"/>
                </a:solidFill>
                <a:latin typeface="Alegreya Bold"/>
              </a:rPr>
              <a:t> - </a:t>
            </a:r>
            <a:r>
              <a:rPr lang="en-US" sz="2400" dirty="0" err="1" smtClean="0">
                <a:solidFill>
                  <a:srgbClr val="2A3958"/>
                </a:solidFill>
                <a:latin typeface="Alegreya Bold"/>
              </a:rPr>
              <a:t>Conara</a:t>
            </a:r>
            <a:endParaRPr lang="en-US" sz="2400" dirty="0" smtClean="0">
              <a:solidFill>
                <a:srgbClr val="2A3958"/>
              </a:solidFill>
              <a:latin typeface="Alegreya Bold"/>
            </a:endParaRPr>
          </a:p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C3D5D"/>
                </a:solidFill>
                <a:latin typeface="Alegreya Bold"/>
              </a:rPr>
              <a:t>O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papel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das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Universidades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em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um novo tempo: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Reflexões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,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ações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desafios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durante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pós-pandemia</a:t>
            </a:r>
            <a:endParaRPr lang="en-US" sz="2400" dirty="0">
              <a:solidFill>
                <a:srgbClr val="2C3D5D"/>
              </a:solidFill>
              <a:latin typeface="Alegreya Bold"/>
            </a:endParaRPr>
          </a:p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C3D5D"/>
                </a:solidFill>
                <a:latin typeface="Alegreya Bold"/>
              </a:rPr>
              <a:t>Santana do 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Araguaia, </a:t>
            </a:r>
            <a:r>
              <a:rPr lang="en-US" sz="2400" dirty="0" err="1" smtClean="0">
                <a:solidFill>
                  <a:srgbClr val="2C3D5D"/>
                </a:solidFill>
                <a:latin typeface="Alegreya Bold"/>
              </a:rPr>
              <a:t>Pará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, 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29 de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novembro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a 03 de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dezembro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de 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2021</a:t>
            </a:r>
            <a:endParaRPr lang="en-US" sz="2400" dirty="0">
              <a:solidFill>
                <a:srgbClr val="2C3D5D"/>
              </a:solidFill>
              <a:latin typeface="Alegreya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1874"/>
            <a:stretch>
              <a:fillRect/>
            </a:stretch>
          </p:blipFill>
          <p:spPr>
            <a:xfrm>
              <a:off x="0" y="6858000"/>
              <a:ext cx="24384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b="70810"/>
            <a:stretch>
              <a:fillRect/>
            </a:stretch>
          </p:blipFill>
          <p:spPr>
            <a:xfrm>
              <a:off x="0" y="0"/>
              <a:ext cx="24384000" cy="7117661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0" y="9607990"/>
            <a:ext cx="18288000" cy="679010"/>
          </a:xfrm>
          <a:prstGeom prst="rect">
            <a:avLst/>
          </a:prstGeom>
          <a:solidFill>
            <a:srgbClr val="B8E0EA">
              <a:alpha val="83922"/>
            </a:srgb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0402" t="21802" b="21802"/>
          <a:stretch>
            <a:fillRect/>
          </a:stretch>
        </p:blipFill>
        <p:spPr>
          <a:xfrm>
            <a:off x="179508" y="9607990"/>
            <a:ext cx="2340608" cy="6310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26761" r="27136" b="25215"/>
          <a:stretch>
            <a:fillRect/>
          </a:stretch>
        </p:blipFill>
        <p:spPr>
          <a:xfrm>
            <a:off x="16534528" y="9547889"/>
            <a:ext cx="1753472" cy="7893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13035" y="3355297"/>
            <a:ext cx="9691217" cy="588395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404252" y="9678072"/>
            <a:ext cx="2853277" cy="48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49"/>
              </a:lnSpc>
            </a:pPr>
            <a:r>
              <a:rPr lang="en-US" sz="1392">
                <a:solidFill>
                  <a:srgbClr val="0F1E3B"/>
                </a:solidFill>
                <a:latin typeface="Chakra Petch Bold"/>
              </a:rPr>
              <a:t>The Journal of Engineering and Exact Sciences - jCEC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35922" y="2113554"/>
            <a:ext cx="13474634" cy="69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A3958"/>
                </a:solidFill>
                <a:latin typeface="Arialle Bold"/>
              </a:rPr>
              <a:t>RESULTADOS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35922" y="2957982"/>
            <a:ext cx="13474634" cy="35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Arialle"/>
              </a:rPr>
              <a:t>Figura 1 – Exemplo de figura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60875" y="9255644"/>
            <a:ext cx="13474634" cy="35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Arialle"/>
              </a:rPr>
              <a:t>Fonte: Fontenele, (2003)</a:t>
            </a:r>
          </a:p>
        </p:txBody>
      </p:sp>
      <p:pic>
        <p:nvPicPr>
          <p:cNvPr id="17" name="Picture 9"/>
          <p:cNvPicPr>
            <a:picLocks noChangeAspect="1"/>
          </p:cNvPicPr>
          <p:nvPr/>
        </p:nvPicPr>
        <p:blipFill>
          <a:blip r:embed="rId6"/>
          <a:srcRect r="1368" b="7105"/>
          <a:stretch>
            <a:fillRect/>
          </a:stretch>
        </p:blipFill>
        <p:spPr>
          <a:xfrm>
            <a:off x="213339" y="257370"/>
            <a:ext cx="3845166" cy="1120408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4414359" y="76395"/>
            <a:ext cx="13474634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A3958"/>
                </a:solidFill>
                <a:latin typeface="Alegreya Bold"/>
              </a:rPr>
              <a:t>III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Congresso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Araguaiense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de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Ciências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Exata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,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Tecnológica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e Social </a:t>
            </a:r>
            <a:r>
              <a:rPr lang="en-US" sz="2400" dirty="0" err="1" smtClean="0">
                <a:solidFill>
                  <a:srgbClr val="2A3958"/>
                </a:solidFill>
                <a:latin typeface="Alegreya Bold"/>
              </a:rPr>
              <a:t>Aplicada</a:t>
            </a:r>
            <a:r>
              <a:rPr lang="en-US" sz="2400" dirty="0" smtClean="0">
                <a:solidFill>
                  <a:srgbClr val="2A3958"/>
                </a:solidFill>
                <a:latin typeface="Alegreya Bold"/>
              </a:rPr>
              <a:t> - </a:t>
            </a:r>
            <a:r>
              <a:rPr lang="en-US" sz="2400" dirty="0" err="1" smtClean="0">
                <a:solidFill>
                  <a:srgbClr val="2A3958"/>
                </a:solidFill>
                <a:latin typeface="Alegreya Bold"/>
              </a:rPr>
              <a:t>Conara</a:t>
            </a:r>
            <a:endParaRPr lang="en-US" sz="2400" dirty="0" smtClean="0">
              <a:solidFill>
                <a:srgbClr val="2A3958"/>
              </a:solidFill>
              <a:latin typeface="Alegreya Bold"/>
            </a:endParaRPr>
          </a:p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C3D5D"/>
                </a:solidFill>
                <a:latin typeface="Alegreya Bold"/>
              </a:rPr>
              <a:t>O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papel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das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Universidades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em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um novo tempo: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Reflexões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,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ações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desafios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durante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pós-pandemia</a:t>
            </a:r>
            <a:endParaRPr lang="en-US" sz="2400" dirty="0">
              <a:solidFill>
                <a:srgbClr val="2C3D5D"/>
              </a:solidFill>
              <a:latin typeface="Alegreya Bold"/>
            </a:endParaRPr>
          </a:p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C3D5D"/>
                </a:solidFill>
                <a:latin typeface="Alegreya Bold"/>
              </a:rPr>
              <a:t>Santana do 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Araguaia, </a:t>
            </a:r>
            <a:r>
              <a:rPr lang="en-US" sz="2400" dirty="0" err="1" smtClean="0">
                <a:solidFill>
                  <a:srgbClr val="2C3D5D"/>
                </a:solidFill>
                <a:latin typeface="Alegreya Bold"/>
              </a:rPr>
              <a:t>Pará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, 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29 de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novembro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a 03 de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dezembro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de 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2021</a:t>
            </a:r>
            <a:endParaRPr lang="en-US" sz="2400" dirty="0">
              <a:solidFill>
                <a:srgbClr val="2C3D5D"/>
              </a:solidFill>
              <a:latin typeface="Alegreya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1874"/>
            <a:stretch>
              <a:fillRect/>
            </a:stretch>
          </p:blipFill>
          <p:spPr>
            <a:xfrm>
              <a:off x="0" y="6858000"/>
              <a:ext cx="24384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b="70810"/>
            <a:stretch>
              <a:fillRect/>
            </a:stretch>
          </p:blipFill>
          <p:spPr>
            <a:xfrm>
              <a:off x="0" y="0"/>
              <a:ext cx="24384000" cy="7117661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0" y="9607990"/>
            <a:ext cx="18288000" cy="679010"/>
          </a:xfrm>
          <a:prstGeom prst="rect">
            <a:avLst/>
          </a:prstGeom>
          <a:solidFill>
            <a:srgbClr val="B8E0EA">
              <a:alpha val="83922"/>
            </a:srgb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0402" t="21802" b="21802"/>
          <a:stretch>
            <a:fillRect/>
          </a:stretch>
        </p:blipFill>
        <p:spPr>
          <a:xfrm>
            <a:off x="179508" y="9607990"/>
            <a:ext cx="2340608" cy="6310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26761" r="27136" b="25215"/>
          <a:stretch>
            <a:fillRect/>
          </a:stretch>
        </p:blipFill>
        <p:spPr>
          <a:xfrm>
            <a:off x="16534528" y="9547889"/>
            <a:ext cx="1753472" cy="7893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18358" t="21627" r="18342" b="42467"/>
          <a:stretch>
            <a:fillRect/>
          </a:stretch>
        </p:blipFill>
        <p:spPr>
          <a:xfrm>
            <a:off x="1531951" y="3676200"/>
            <a:ext cx="14682574" cy="468468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404252" y="9678072"/>
            <a:ext cx="2853277" cy="48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49"/>
              </a:lnSpc>
            </a:pPr>
            <a:r>
              <a:rPr lang="en-US" sz="1392">
                <a:solidFill>
                  <a:srgbClr val="0F1E3B"/>
                </a:solidFill>
                <a:latin typeface="Chakra Petch Bold"/>
              </a:rPr>
              <a:t>The Journal of Engineering and Exact Sciences - jCEC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35922" y="2113554"/>
            <a:ext cx="13474634" cy="69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A3958"/>
                </a:solidFill>
                <a:latin typeface="Arialle Bold"/>
              </a:rPr>
              <a:t>RESULTADOS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35922" y="3174362"/>
            <a:ext cx="13474634" cy="35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Arialle"/>
              </a:rPr>
              <a:t>Tabela 1 – Modelo de tabela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90641" y="8313261"/>
            <a:ext cx="13474634" cy="35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Arialle"/>
              </a:rPr>
              <a:t>Fonte:Adaptado de ISO 7730 (1994 apud RUAS, 2002, p. 46)</a:t>
            </a:r>
          </a:p>
        </p:txBody>
      </p:sp>
      <p:pic>
        <p:nvPicPr>
          <p:cNvPr id="17" name="Picture 9"/>
          <p:cNvPicPr>
            <a:picLocks noChangeAspect="1"/>
          </p:cNvPicPr>
          <p:nvPr/>
        </p:nvPicPr>
        <p:blipFill>
          <a:blip r:embed="rId6"/>
          <a:srcRect r="1368" b="7105"/>
          <a:stretch>
            <a:fillRect/>
          </a:stretch>
        </p:blipFill>
        <p:spPr>
          <a:xfrm>
            <a:off x="213339" y="257370"/>
            <a:ext cx="3845166" cy="1120408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4414359" y="76395"/>
            <a:ext cx="13474634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A3958"/>
                </a:solidFill>
                <a:latin typeface="Alegreya Bold"/>
              </a:rPr>
              <a:t>III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Congresso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Araguaiense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de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Ciências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Exata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,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Tecnológica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e Social </a:t>
            </a:r>
            <a:r>
              <a:rPr lang="en-US" sz="2400" dirty="0" err="1" smtClean="0">
                <a:solidFill>
                  <a:srgbClr val="2A3958"/>
                </a:solidFill>
                <a:latin typeface="Alegreya Bold"/>
              </a:rPr>
              <a:t>Aplicada</a:t>
            </a:r>
            <a:r>
              <a:rPr lang="en-US" sz="2400" dirty="0" smtClean="0">
                <a:solidFill>
                  <a:srgbClr val="2A3958"/>
                </a:solidFill>
                <a:latin typeface="Alegreya Bold"/>
              </a:rPr>
              <a:t> - </a:t>
            </a:r>
            <a:r>
              <a:rPr lang="en-US" sz="2400" dirty="0" err="1" smtClean="0">
                <a:solidFill>
                  <a:srgbClr val="2A3958"/>
                </a:solidFill>
                <a:latin typeface="Alegreya Bold"/>
              </a:rPr>
              <a:t>Conara</a:t>
            </a:r>
            <a:endParaRPr lang="en-US" sz="2400" dirty="0" smtClean="0">
              <a:solidFill>
                <a:srgbClr val="2A3958"/>
              </a:solidFill>
              <a:latin typeface="Alegreya Bold"/>
            </a:endParaRPr>
          </a:p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C3D5D"/>
                </a:solidFill>
                <a:latin typeface="Alegreya Bold"/>
              </a:rPr>
              <a:t>O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papel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das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Universidades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em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um novo tempo: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Reflexões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,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ações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desafios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durante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pós-pandemia</a:t>
            </a:r>
            <a:endParaRPr lang="en-US" sz="2400" dirty="0">
              <a:solidFill>
                <a:srgbClr val="2C3D5D"/>
              </a:solidFill>
              <a:latin typeface="Alegreya Bold"/>
            </a:endParaRPr>
          </a:p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C3D5D"/>
                </a:solidFill>
                <a:latin typeface="Alegreya Bold"/>
              </a:rPr>
              <a:t>Santana do 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Araguaia, </a:t>
            </a:r>
            <a:r>
              <a:rPr lang="en-US" sz="2400" dirty="0" err="1" smtClean="0">
                <a:solidFill>
                  <a:srgbClr val="2C3D5D"/>
                </a:solidFill>
                <a:latin typeface="Alegreya Bold"/>
              </a:rPr>
              <a:t>Pará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, 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29 de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novembro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a 03 de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dezembro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de 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2021</a:t>
            </a:r>
            <a:endParaRPr lang="en-US" sz="2400" dirty="0">
              <a:solidFill>
                <a:srgbClr val="2C3D5D"/>
              </a:solidFill>
              <a:latin typeface="Alegreya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1874"/>
            <a:stretch>
              <a:fillRect/>
            </a:stretch>
          </p:blipFill>
          <p:spPr>
            <a:xfrm>
              <a:off x="0" y="6858000"/>
              <a:ext cx="24384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b="70810"/>
            <a:stretch>
              <a:fillRect/>
            </a:stretch>
          </p:blipFill>
          <p:spPr>
            <a:xfrm>
              <a:off x="0" y="0"/>
              <a:ext cx="24384000" cy="7117661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0" y="9607990"/>
            <a:ext cx="18288000" cy="679010"/>
          </a:xfrm>
          <a:prstGeom prst="rect">
            <a:avLst/>
          </a:prstGeom>
          <a:solidFill>
            <a:srgbClr val="B8E0EA">
              <a:alpha val="83922"/>
            </a:srgb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0402" t="21802" b="21802"/>
          <a:stretch>
            <a:fillRect/>
          </a:stretch>
        </p:blipFill>
        <p:spPr>
          <a:xfrm>
            <a:off x="179508" y="9607990"/>
            <a:ext cx="2340608" cy="6310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26761" r="27136" b="25215"/>
          <a:stretch>
            <a:fillRect/>
          </a:stretch>
        </p:blipFill>
        <p:spPr>
          <a:xfrm>
            <a:off x="16534528" y="9547889"/>
            <a:ext cx="1753472" cy="7893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18358" t="46793" r="18342" b="22020"/>
          <a:stretch>
            <a:fillRect/>
          </a:stretch>
        </p:blipFill>
        <p:spPr>
          <a:xfrm>
            <a:off x="653444" y="3672564"/>
            <a:ext cx="16539181" cy="458354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404252" y="9678072"/>
            <a:ext cx="2853277" cy="48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49"/>
              </a:lnSpc>
            </a:pPr>
            <a:r>
              <a:rPr lang="en-US" sz="1392">
                <a:solidFill>
                  <a:srgbClr val="0F1E3B"/>
                </a:solidFill>
                <a:latin typeface="Chakra Petch Bold"/>
              </a:rPr>
              <a:t>The Journal of Engineering and Exact Sciences - jCEC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35922" y="2113554"/>
            <a:ext cx="13474634" cy="69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A3958"/>
                </a:solidFill>
                <a:latin typeface="Arialle Bold"/>
              </a:rPr>
              <a:t>RESULTADOS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35922" y="3174362"/>
            <a:ext cx="13474634" cy="707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le"/>
              </a:rPr>
              <a:t>Quadro 1 – Fases de Medições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Ariall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790641" y="8313261"/>
            <a:ext cx="13474634" cy="707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le"/>
              </a:rPr>
              <a:t>Fonte: Autor (2006)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000000"/>
              </a:solidFill>
              <a:latin typeface="Arialle"/>
            </a:endParaRPr>
          </a:p>
        </p:txBody>
      </p:sp>
      <p:pic>
        <p:nvPicPr>
          <p:cNvPr id="17" name="Picture 9"/>
          <p:cNvPicPr>
            <a:picLocks noChangeAspect="1"/>
          </p:cNvPicPr>
          <p:nvPr/>
        </p:nvPicPr>
        <p:blipFill>
          <a:blip r:embed="rId6"/>
          <a:srcRect r="1368" b="7105"/>
          <a:stretch>
            <a:fillRect/>
          </a:stretch>
        </p:blipFill>
        <p:spPr>
          <a:xfrm>
            <a:off x="213339" y="257370"/>
            <a:ext cx="3845166" cy="1120408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4414359" y="76395"/>
            <a:ext cx="13474634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A3958"/>
                </a:solidFill>
                <a:latin typeface="Alegreya Bold"/>
              </a:rPr>
              <a:t>III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Congresso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Araguaiense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de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Ciências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Exata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,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Tecnológica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e Social </a:t>
            </a:r>
            <a:r>
              <a:rPr lang="en-US" sz="2400" dirty="0" err="1" smtClean="0">
                <a:solidFill>
                  <a:srgbClr val="2A3958"/>
                </a:solidFill>
                <a:latin typeface="Alegreya Bold"/>
              </a:rPr>
              <a:t>Aplicada</a:t>
            </a:r>
            <a:r>
              <a:rPr lang="en-US" sz="2400" dirty="0" smtClean="0">
                <a:solidFill>
                  <a:srgbClr val="2A3958"/>
                </a:solidFill>
                <a:latin typeface="Alegreya Bold"/>
              </a:rPr>
              <a:t> - </a:t>
            </a:r>
            <a:r>
              <a:rPr lang="en-US" sz="2400" dirty="0" err="1" smtClean="0">
                <a:solidFill>
                  <a:srgbClr val="2A3958"/>
                </a:solidFill>
                <a:latin typeface="Alegreya Bold"/>
              </a:rPr>
              <a:t>Conara</a:t>
            </a:r>
            <a:endParaRPr lang="en-US" sz="2400" dirty="0" smtClean="0">
              <a:solidFill>
                <a:srgbClr val="2A3958"/>
              </a:solidFill>
              <a:latin typeface="Alegreya Bold"/>
            </a:endParaRPr>
          </a:p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C3D5D"/>
                </a:solidFill>
                <a:latin typeface="Alegreya Bold"/>
              </a:rPr>
              <a:t>O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papel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das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Universidades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em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um novo tempo: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Reflexões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,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ações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desafios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durante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pós-pandemia</a:t>
            </a:r>
            <a:endParaRPr lang="en-US" sz="2400" dirty="0">
              <a:solidFill>
                <a:srgbClr val="2C3D5D"/>
              </a:solidFill>
              <a:latin typeface="Alegreya Bold"/>
            </a:endParaRPr>
          </a:p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C3D5D"/>
                </a:solidFill>
                <a:latin typeface="Alegreya Bold"/>
              </a:rPr>
              <a:t>Santana do 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Araguaia, </a:t>
            </a:r>
            <a:r>
              <a:rPr lang="en-US" sz="2400" dirty="0" err="1" smtClean="0">
                <a:solidFill>
                  <a:srgbClr val="2C3D5D"/>
                </a:solidFill>
                <a:latin typeface="Alegreya Bold"/>
              </a:rPr>
              <a:t>Pará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, 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29 de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novembro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a 03 de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dezembro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de 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2021</a:t>
            </a:r>
            <a:endParaRPr lang="en-US" sz="2400" dirty="0">
              <a:solidFill>
                <a:srgbClr val="2C3D5D"/>
              </a:solidFill>
              <a:latin typeface="Alegreya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1874"/>
            <a:stretch>
              <a:fillRect/>
            </a:stretch>
          </p:blipFill>
          <p:spPr>
            <a:xfrm>
              <a:off x="0" y="6858000"/>
              <a:ext cx="24384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b="70810"/>
            <a:stretch>
              <a:fillRect/>
            </a:stretch>
          </p:blipFill>
          <p:spPr>
            <a:xfrm>
              <a:off x="0" y="0"/>
              <a:ext cx="24384000" cy="7117661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0" y="9607990"/>
            <a:ext cx="18288000" cy="679010"/>
          </a:xfrm>
          <a:prstGeom prst="rect">
            <a:avLst/>
          </a:prstGeom>
          <a:solidFill>
            <a:srgbClr val="B8E0EA">
              <a:alpha val="83922"/>
            </a:srgb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0402" t="21802" b="21802"/>
          <a:stretch>
            <a:fillRect/>
          </a:stretch>
        </p:blipFill>
        <p:spPr>
          <a:xfrm>
            <a:off x="179508" y="9607990"/>
            <a:ext cx="2340608" cy="63102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404252" y="9678072"/>
            <a:ext cx="2853277" cy="48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49"/>
              </a:lnSpc>
            </a:pPr>
            <a:r>
              <a:rPr lang="en-US" sz="1392">
                <a:solidFill>
                  <a:srgbClr val="0F1E3B"/>
                </a:solidFill>
                <a:latin typeface="Chakra Petch Bold"/>
              </a:rPr>
              <a:t>The Journal of Engineering and Exact Sciences - jCEC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26761" r="27136" b="25215"/>
          <a:stretch>
            <a:fillRect/>
          </a:stretch>
        </p:blipFill>
        <p:spPr>
          <a:xfrm>
            <a:off x="16534528" y="9547889"/>
            <a:ext cx="1753472" cy="78932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135922" y="2113554"/>
            <a:ext cx="13474634" cy="69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2A3958"/>
                </a:solidFill>
                <a:latin typeface="Arialle Bold"/>
              </a:rPr>
              <a:t>DISCUSSÕES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6257" y="3523254"/>
            <a:ext cx="13474634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2A3958"/>
                </a:solidFill>
                <a:latin typeface="Arialle Bold"/>
              </a:rPr>
              <a:t>QUANDO UTILIZAR TEXTO NOS SLIDES: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2A3958"/>
                </a:solidFill>
                <a:latin typeface="Arialle Bold"/>
              </a:rPr>
              <a:t>- FONTE ARIAL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2A3958"/>
                </a:solidFill>
                <a:latin typeface="Arialle Bold"/>
              </a:rPr>
              <a:t>- TAMANHO 24 (TAMANHO MÍNIMO).</a:t>
            </a: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5"/>
          <a:srcRect r="1368" b="7105"/>
          <a:stretch>
            <a:fillRect/>
          </a:stretch>
        </p:blipFill>
        <p:spPr>
          <a:xfrm>
            <a:off x="213339" y="257370"/>
            <a:ext cx="3845166" cy="1120408"/>
          </a:xfrm>
          <a:prstGeom prst="rect">
            <a:avLst/>
          </a:prstGeom>
        </p:spPr>
      </p:pic>
      <p:sp>
        <p:nvSpPr>
          <p:cNvPr id="16" name="TextBox 10"/>
          <p:cNvSpPr txBox="1"/>
          <p:nvPr/>
        </p:nvSpPr>
        <p:spPr>
          <a:xfrm>
            <a:off x="4414359" y="76395"/>
            <a:ext cx="13474634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A3958"/>
                </a:solidFill>
                <a:latin typeface="Alegreya Bold"/>
              </a:rPr>
              <a:t>III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Congresso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Araguaiense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de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Ciências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Exata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, </a:t>
            </a:r>
            <a:r>
              <a:rPr lang="en-US" sz="2400" dirty="0" err="1">
                <a:solidFill>
                  <a:srgbClr val="2A3958"/>
                </a:solidFill>
                <a:latin typeface="Alegreya Bold"/>
              </a:rPr>
              <a:t>Tecnológica</a:t>
            </a:r>
            <a:r>
              <a:rPr lang="en-US" sz="2400" dirty="0">
                <a:solidFill>
                  <a:srgbClr val="2A3958"/>
                </a:solidFill>
                <a:latin typeface="Alegreya Bold"/>
              </a:rPr>
              <a:t> e Social </a:t>
            </a:r>
            <a:r>
              <a:rPr lang="en-US" sz="2400" dirty="0" err="1" smtClean="0">
                <a:solidFill>
                  <a:srgbClr val="2A3958"/>
                </a:solidFill>
                <a:latin typeface="Alegreya Bold"/>
              </a:rPr>
              <a:t>Aplicada</a:t>
            </a:r>
            <a:r>
              <a:rPr lang="en-US" sz="2400" dirty="0" smtClean="0">
                <a:solidFill>
                  <a:srgbClr val="2A3958"/>
                </a:solidFill>
                <a:latin typeface="Alegreya Bold"/>
              </a:rPr>
              <a:t> - </a:t>
            </a:r>
            <a:r>
              <a:rPr lang="en-US" sz="2400" dirty="0" err="1" smtClean="0">
                <a:solidFill>
                  <a:srgbClr val="2A3958"/>
                </a:solidFill>
                <a:latin typeface="Alegreya Bold"/>
              </a:rPr>
              <a:t>Conara</a:t>
            </a:r>
            <a:endParaRPr lang="en-US" sz="2400" dirty="0" smtClean="0">
              <a:solidFill>
                <a:srgbClr val="2A3958"/>
              </a:solidFill>
              <a:latin typeface="Alegreya Bold"/>
            </a:endParaRPr>
          </a:p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C3D5D"/>
                </a:solidFill>
                <a:latin typeface="Alegreya Bold"/>
              </a:rPr>
              <a:t>O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papel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das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Universidades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em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um novo tempo: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Reflexões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,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ações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desafios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durante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pós-pandemia</a:t>
            </a:r>
            <a:endParaRPr lang="en-US" sz="2400" dirty="0">
              <a:solidFill>
                <a:srgbClr val="2C3D5D"/>
              </a:solidFill>
              <a:latin typeface="Alegreya Bold"/>
            </a:endParaRPr>
          </a:p>
          <a:p>
            <a:pPr>
              <a:lnSpc>
                <a:spcPts val="3573"/>
              </a:lnSpc>
            </a:pPr>
            <a:r>
              <a:rPr lang="en-US" sz="2400" dirty="0">
                <a:solidFill>
                  <a:srgbClr val="2C3D5D"/>
                </a:solidFill>
                <a:latin typeface="Alegreya Bold"/>
              </a:rPr>
              <a:t>Santana do 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Araguaia, </a:t>
            </a:r>
            <a:r>
              <a:rPr lang="en-US" sz="2400" dirty="0" err="1" smtClean="0">
                <a:solidFill>
                  <a:srgbClr val="2C3D5D"/>
                </a:solidFill>
                <a:latin typeface="Alegreya Bold"/>
              </a:rPr>
              <a:t>Pará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, 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29 de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novembro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a 03 de </a:t>
            </a:r>
            <a:r>
              <a:rPr lang="en-US" sz="2400" dirty="0" err="1">
                <a:solidFill>
                  <a:srgbClr val="2C3D5D"/>
                </a:solidFill>
                <a:latin typeface="Alegreya Bold"/>
              </a:rPr>
              <a:t>dezembro</a:t>
            </a:r>
            <a:r>
              <a:rPr lang="en-US" sz="2400" dirty="0">
                <a:solidFill>
                  <a:srgbClr val="2C3D5D"/>
                </a:solidFill>
                <a:latin typeface="Alegreya Bold"/>
              </a:rPr>
              <a:t> de </a:t>
            </a:r>
            <a:r>
              <a:rPr lang="en-US" sz="2400" dirty="0" smtClean="0">
                <a:solidFill>
                  <a:srgbClr val="2C3D5D"/>
                </a:solidFill>
                <a:latin typeface="Alegreya Bold"/>
              </a:rPr>
              <a:t>2021</a:t>
            </a:r>
            <a:endParaRPr lang="en-US" sz="2400" dirty="0">
              <a:solidFill>
                <a:srgbClr val="2C3D5D"/>
              </a:solidFill>
              <a:latin typeface="Alegreya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816</Words>
  <Application>Microsoft Office PowerPoint</Application>
  <PresentationFormat>Personalizar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Arialle Bold</vt:lpstr>
      <vt:lpstr>Arialle</vt:lpstr>
      <vt:lpstr>Alegreya Bold</vt:lpstr>
      <vt:lpstr>Calibri</vt:lpstr>
      <vt:lpstr>Chakra Petch 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papel das Universidades em um novo tempo: reflexões, ações e desafios durante e pós-pandemia</dc:title>
  <cp:lastModifiedBy>Tarciso Simas</cp:lastModifiedBy>
  <cp:revision>2</cp:revision>
  <dcterms:created xsi:type="dcterms:W3CDTF">2006-08-16T00:00:00Z</dcterms:created>
  <dcterms:modified xsi:type="dcterms:W3CDTF">2021-11-18T18:15:26Z</dcterms:modified>
  <dc:identifier>DAEwGJ74vN0</dc:identifier>
</cp:coreProperties>
</file>